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0" r:id="rId3"/>
    <p:sldId id="296" r:id="rId4"/>
    <p:sldId id="303" r:id="rId5"/>
    <p:sldId id="258" r:id="rId6"/>
    <p:sldId id="260" r:id="rId7"/>
    <p:sldId id="266" r:id="rId8"/>
    <p:sldId id="341" r:id="rId9"/>
    <p:sldId id="342" r:id="rId10"/>
    <p:sldId id="307" r:id="rId11"/>
    <p:sldId id="309" r:id="rId12"/>
    <p:sldId id="315" r:id="rId13"/>
    <p:sldId id="343" r:id="rId14"/>
    <p:sldId id="344" r:id="rId15"/>
    <p:sldId id="333" r:id="rId16"/>
    <p:sldId id="334" r:id="rId17"/>
    <p:sldId id="336" r:id="rId18"/>
    <p:sldId id="345" r:id="rId19"/>
    <p:sldId id="335" r:id="rId20"/>
    <p:sldId id="346" r:id="rId21"/>
    <p:sldId id="262" r:id="rId22"/>
    <p:sldId id="347" r:id="rId23"/>
  </p:sldIdLst>
  <p:sldSz cx="12192000" cy="6858000"/>
  <p:notesSz cx="6858000" cy="9144000"/>
  <p:embeddedFontLst>
    <p:embeddedFont>
      <p:font typeface="1훈새마을운동 R" panose="02020603020101020101" pitchFamily="18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020"/>
    <a:srgbClr val="0000FF"/>
    <a:srgbClr val="B2B2B2"/>
    <a:srgbClr val="DFDFDF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94" autoAdjust="0"/>
    <p:restoredTop sz="94333" autoAdjust="0"/>
  </p:normalViewPr>
  <p:slideViewPr>
    <p:cSldViewPr snapToGrid="0">
      <p:cViewPr varScale="1">
        <p:scale>
          <a:sx n="154" d="100"/>
          <a:sy n="154" d="100"/>
        </p:scale>
        <p:origin x="180" y="354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123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602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940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4227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172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338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019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043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202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701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209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EFF2E-38E4-4646-AEFC-08AE96F32948}" type="datetimeFigureOut">
              <a:rPr lang="ko-KR" altLang="en-US" smtClean="0"/>
              <a:t>2017-09-26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79A8D-A61E-4D15-B234-19965A0476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126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microsoft.com/office/2007/relationships/hdphoto" Target="../media/hdphoto3.wdp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VRHszY3XzAQ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microsoft.com/office/2007/relationships/hdphoto" Target="../media/hdphoto2.wdp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09718" y="2241431"/>
            <a:ext cx="4551246" cy="175432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 err="1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졸업설계</a:t>
            </a:r>
            <a:r>
              <a:rPr lang="ko-KR" altLang="en-US" sz="5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en-US" altLang="ko-KR" sz="5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SEVA</a:t>
            </a:r>
            <a:r>
              <a:rPr lang="ko-KR" altLang="en-US" sz="5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팀</a:t>
            </a:r>
            <a:endParaRPr lang="en-US" altLang="ko-KR" sz="54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pPr algn="ctr"/>
            <a:r>
              <a:rPr lang="ko-KR" altLang="en-US" sz="5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최종 발표</a:t>
            </a:r>
            <a:endParaRPr lang="ko-KR" altLang="en-US" sz="54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80573" y="4092240"/>
            <a:ext cx="2809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ko-KR" altLang="en-US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김윤철</a:t>
            </a:r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, </a:t>
            </a:r>
            <a:r>
              <a:rPr lang="ko-KR" altLang="en-US" sz="2400" dirty="0" err="1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손창권</a:t>
            </a:r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, </a:t>
            </a:r>
            <a:r>
              <a:rPr lang="ko-KR" altLang="en-US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이현희</a:t>
            </a:r>
            <a:endParaRPr lang="ko-KR" altLang="en-US" sz="2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22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106554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하드웨어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(Raspberry Pi </a:t>
            </a:r>
            <a:r>
              <a:rPr lang="ko-KR" altLang="en-US" sz="4400" dirty="0" err="1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장착부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)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613" y="2144946"/>
            <a:ext cx="2837700" cy="3629332"/>
          </a:xfrm>
          <a:prstGeom prst="rect">
            <a:avLst/>
          </a:prstGeom>
        </p:spPr>
      </p:pic>
      <p:cxnSp>
        <p:nvCxnSpPr>
          <p:cNvPr id="6" name="구부러진 연결선 5"/>
          <p:cNvCxnSpPr/>
          <p:nvPr/>
        </p:nvCxnSpPr>
        <p:spPr>
          <a:xfrm flipV="1">
            <a:off x="3597653" y="4055542"/>
            <a:ext cx="1778680" cy="1578514"/>
          </a:xfrm>
          <a:prstGeom prst="curvedConnector3">
            <a:avLst>
              <a:gd name="adj1" fmla="val 3952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구부러진 연결선 42"/>
          <p:cNvCxnSpPr/>
          <p:nvPr/>
        </p:nvCxnSpPr>
        <p:spPr>
          <a:xfrm flipV="1">
            <a:off x="2014387" y="2021539"/>
            <a:ext cx="3355857" cy="1705222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370244" y="1790706"/>
            <a:ext cx="172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Raspberry Pi</a:t>
            </a:r>
            <a:endParaRPr lang="ko-KR" altLang="en-US" sz="2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370244" y="3801788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Pi Camera</a:t>
            </a:r>
            <a:endParaRPr lang="ko-KR" altLang="en-US" sz="2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pic>
        <p:nvPicPr>
          <p:cNvPr id="2050" name="Picture 2" descr="http://statkclee.github.io/raspberry-pi/fig/rpi-camera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042894" y="3852178"/>
            <a:ext cx="2096836" cy="174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그림 52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64" b="98526" l="9532" r="89787">
                        <a14:foregroundMark x1="68766" y1="45578" x2="56000" y2="82426"/>
                        <a14:foregroundMark x1="74979" y1="70748" x2="72426" y2="81519"/>
                        <a14:foregroundMark x1="76255" y1="78798" x2="61362" y2="92177"/>
                        <a14:foregroundMark x1="12170" y1="24490" x2="10213" y2="24036"/>
                        <a14:foregroundMark x1="11660" y1="37642" x2="10468" y2="37642"/>
                        <a14:foregroundMark x1="13021" y1="35601" x2="9532" y2="37868"/>
                        <a14:foregroundMark x1="63404" y1="43424" x2="61532" y2="522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99016" y="1776868"/>
            <a:ext cx="4889822" cy="3667366"/>
          </a:xfrm>
          <a:prstGeom prst="rect">
            <a:avLst/>
          </a:prstGeom>
        </p:spPr>
      </p:pic>
      <p:pic>
        <p:nvPicPr>
          <p:cNvPr id="14" name="그림 13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50954">
            <a:off x="1011069" y="2615825"/>
            <a:ext cx="1920623" cy="258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90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74094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하드웨어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(</a:t>
            </a:r>
            <a:r>
              <a:rPr lang="ko-KR" altLang="en-US" sz="4400" dirty="0" err="1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조명부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)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742223" y="2136074"/>
            <a:ext cx="9996354" cy="3637205"/>
            <a:chOff x="356484" y="2136074"/>
            <a:chExt cx="9996354" cy="3637205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6484" y="2244289"/>
              <a:ext cx="5244193" cy="3025510"/>
            </a:xfrm>
            <a:prstGeom prst="rect">
              <a:avLst/>
            </a:prstGeom>
          </p:spPr>
        </p:pic>
        <p:cxnSp>
          <p:nvCxnSpPr>
            <p:cNvPr id="6" name="직선 연결선 5"/>
            <p:cNvCxnSpPr/>
            <p:nvPr/>
          </p:nvCxnSpPr>
          <p:spPr>
            <a:xfrm>
              <a:off x="5600677" y="3757044"/>
              <a:ext cx="1390654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474802" y="5311614"/>
              <a:ext cx="30075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훈새마을운동 R" panose="02020603020101020101" pitchFamily="18" charset="-127"/>
                  <a:ea typeface="1훈새마을운동 R" panose="02020603020101020101" pitchFamily="18" charset="-127"/>
                </a:rPr>
                <a:t>Arduino MEGA 2560 R3</a:t>
              </a:r>
              <a:endPara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893743" y="5311614"/>
              <a:ext cx="17844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 smtClean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훈새마을운동 R" panose="02020603020101020101" pitchFamily="18" charset="-127"/>
                  <a:ea typeface="1훈새마을운동 R" panose="02020603020101020101" pitchFamily="18" charset="-127"/>
                </a:rPr>
                <a:t>Neopixel</a:t>
              </a:r>
              <a:r>
                <a:rPr lang="en-US" altLang="ko-KR" sz="2400" dirty="0" smtClean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훈새마을운동 R" panose="02020603020101020101" pitchFamily="18" charset="-127"/>
                  <a:ea typeface="1훈새마을운동 R" panose="02020603020101020101" pitchFamily="18" charset="-127"/>
                </a:rPr>
                <a:t> LED</a:t>
              </a:r>
              <a:endParaRPr lang="ko-KR" altLang="en-US" sz="2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endParaRPr>
            </a:p>
          </p:txBody>
        </p:sp>
        <p:pic>
          <p:nvPicPr>
            <p:cNvPr id="1026" name="Picture 2" descr="네오픽셀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19113" y="2136074"/>
              <a:ext cx="3133725" cy="31337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2886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56396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하드웨어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171" y="1607428"/>
            <a:ext cx="7321657" cy="456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22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47275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통신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4" descr="https://www.raspberrypi.org/learning/images/components/camera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03" t="5061" r="30939" b="7441"/>
          <a:stretch/>
        </p:blipFill>
        <p:spPr bwMode="auto">
          <a:xfrm rot="5400000">
            <a:off x="8017970" y="3831324"/>
            <a:ext cx="1214847" cy="218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704000" y="2072007"/>
            <a:ext cx="3291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Socket </a:t>
            </a:r>
            <a:r>
              <a:rPr lang="ko-KR" altLang="en-US" sz="16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통신을 통한 카메라 옵션 값 전달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pic>
        <p:nvPicPr>
          <p:cNvPr id="9" name="Picture 2" descr="https://cdn2.iconfinder.com/data/icons/pittogrammi/142/01-51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855" b="41511"/>
          <a:stretch/>
        </p:blipFill>
        <p:spPr bwMode="auto">
          <a:xfrm>
            <a:off x="1641810" y="2120251"/>
            <a:ext cx="1548812" cy="131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927139" y="2420760"/>
            <a:ext cx="97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Server</a:t>
            </a:r>
            <a:endParaRPr lang="ko-KR" altLang="en-US" sz="2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51183" y="1605195"/>
            <a:ext cx="930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컴퓨터</a:t>
            </a:r>
            <a:endParaRPr lang="ko-KR" altLang="en-US" sz="2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pic>
        <p:nvPicPr>
          <p:cNvPr id="12" name="_x359915408" descr="EMB000024d070f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03479">
            <a:off x="7323442" y="1912404"/>
            <a:ext cx="2406282" cy="1736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650946" y="1605195"/>
            <a:ext cx="172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Raspberry Pi</a:t>
            </a:r>
            <a:endParaRPr lang="ko-KR" altLang="en-US" sz="2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01064" y="5524522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Pi Camera</a:t>
            </a:r>
            <a:endParaRPr lang="ko-KR" altLang="en-US" sz="2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5" name="왼쪽으로 구부러진 화살표 14"/>
          <p:cNvSpPr/>
          <p:nvPr/>
        </p:nvSpPr>
        <p:spPr>
          <a:xfrm rot="5400000">
            <a:off x="8043135" y="3513187"/>
            <a:ext cx="781252" cy="705489"/>
          </a:xfrm>
          <a:prstGeom prst="curvedLeftArrow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오른쪽 화살표 15"/>
          <p:cNvSpPr/>
          <p:nvPr/>
        </p:nvSpPr>
        <p:spPr>
          <a:xfrm>
            <a:off x="2795617" y="2377164"/>
            <a:ext cx="5005447" cy="21668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오른쪽 화살표 16"/>
          <p:cNvSpPr/>
          <p:nvPr/>
        </p:nvSpPr>
        <p:spPr>
          <a:xfrm flipH="1">
            <a:off x="2795616" y="2740187"/>
            <a:ext cx="4974366" cy="240223"/>
          </a:xfrm>
          <a:prstGeom prst="rightArrow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8625201" y="3684093"/>
            <a:ext cx="26597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ko-KR" altLang="en-US" sz="16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 전달 받은 카메라 옵션 값으로</a:t>
            </a:r>
            <a:endParaRPr lang="en-US" altLang="ko-KR" sz="16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r>
              <a:rPr lang="en-US" altLang="ko-KR" sz="16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   Pi Camera </a:t>
            </a:r>
            <a:r>
              <a:rPr lang="ko-KR" altLang="en-US" sz="16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설정 및 영상 획득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82911" y="2933935"/>
            <a:ext cx="31726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획득한 영상을 </a:t>
            </a:r>
            <a:r>
              <a:rPr lang="en-US" altLang="ko-KR" sz="16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Socket </a:t>
            </a:r>
            <a:r>
              <a:rPr lang="ko-KR" altLang="en-US" sz="16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통신을 통해 전달</a:t>
            </a:r>
            <a:endParaRPr lang="ko-KR" altLang="en-US" sz="16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925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47275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통신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1093084" y="1488790"/>
            <a:ext cx="101464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arenR"/>
            </a:pP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설정 옵션 값 전달 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-&gt; 4Byte</a:t>
            </a: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의 데이터로 맞추어 전달</a:t>
            </a:r>
            <a:endParaRPr lang="en-US" altLang="ko-KR" sz="32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pPr marL="457200" indent="-457200">
              <a:buAutoNum type="arabicParenR"/>
            </a:pPr>
            <a:endParaRPr lang="en-US" altLang="ko-KR" sz="32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pPr marL="457200" indent="-457200">
              <a:buAutoNum type="arabicParenR"/>
            </a:pP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영상 전달</a:t>
            </a:r>
            <a:endParaRPr lang="en-US" altLang="ko-KR" sz="32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r>
              <a:rPr lang="en-US" altLang="ko-KR" sz="32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 -&gt; Width, Height, Data</a:t>
            </a: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를 멤버로 가진 </a:t>
            </a:r>
            <a:r>
              <a:rPr lang="en-US" altLang="ko-KR" sz="3200" dirty="0" err="1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Hvt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구조체 생성</a:t>
            </a:r>
            <a:endParaRPr lang="en-US" altLang="ko-KR" sz="32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endParaRPr lang="en-US" altLang="ko-KR" sz="32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r>
              <a:rPr lang="en-US" altLang="ko-KR" sz="32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 -&gt; Raspberry Pi</a:t>
            </a: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에서 영상을 촬영하여 </a:t>
            </a:r>
            <a:r>
              <a:rPr lang="en-US" altLang="ko-KR" sz="3200" dirty="0" err="1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streamstring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객체에</a:t>
            </a:r>
            <a:endParaRPr lang="en-US" altLang="ko-KR" sz="32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r>
              <a:rPr lang="en-US" altLang="ko-KR" sz="32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   </a:t>
            </a:r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  </a:t>
            </a:r>
            <a:r>
              <a:rPr lang="en-US" altLang="ko-KR" sz="3200" dirty="0" err="1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Hvt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ko-KR" altLang="en-US" sz="32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구조체 형식의 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JSON </a:t>
            </a:r>
            <a:r>
              <a:rPr lang="ko-KR" altLang="en-US" sz="32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데이터로 </a:t>
            </a: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저장 후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, </a:t>
            </a: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전송</a:t>
            </a:r>
            <a:endParaRPr lang="en-US" altLang="ko-KR" sz="32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endParaRPr lang="en-US" altLang="ko-KR" sz="32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r>
              <a:rPr lang="en-US" altLang="ko-KR" sz="32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 -&gt; </a:t>
            </a: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서버 컴퓨터에서 전달받은 </a:t>
            </a:r>
            <a:r>
              <a:rPr lang="en-US" altLang="ko-KR" sz="3200" dirty="0" err="1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stringstream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데이터를</a:t>
            </a:r>
            <a:endParaRPr lang="en-US" altLang="ko-KR" sz="32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r>
              <a:rPr lang="en-US" altLang="ko-KR" sz="32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    </a:t>
            </a:r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 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JSON </a:t>
            </a: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형식에서 </a:t>
            </a:r>
            <a:r>
              <a:rPr lang="en-US" altLang="ko-KR" sz="3200" dirty="0" err="1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Hvt</a:t>
            </a:r>
            <a:r>
              <a:rPr lang="en-US" altLang="ko-KR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구조체로 변환하여 저장</a:t>
            </a:r>
            <a:endParaRPr lang="ko-KR" altLang="en-US" sz="32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7332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65774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응용프로그램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584" y="1535158"/>
            <a:ext cx="8418357" cy="4952281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9074879" y="4172237"/>
            <a:ext cx="1104900" cy="8061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9074879" y="1759237"/>
            <a:ext cx="1104900" cy="3362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9074879" y="2055941"/>
            <a:ext cx="1104900" cy="213661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945244" y="1634646"/>
            <a:ext cx="18293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2. 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옵션 설정</a:t>
            </a:r>
            <a:endParaRPr lang="en-US" altLang="ko-KR" sz="28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43641" y="2894858"/>
            <a:ext cx="1830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3. 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영상 처리</a:t>
            </a:r>
            <a:endParaRPr lang="en-US" altLang="ko-KR" sz="28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43641" y="4313708"/>
            <a:ext cx="1830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4. 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모터 제어</a:t>
            </a:r>
            <a:endParaRPr lang="en-US" altLang="ko-KR" sz="28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262817" y="1779556"/>
            <a:ext cx="5630570" cy="315143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262817" y="1775389"/>
            <a:ext cx="21194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5. 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영상 </a:t>
            </a:r>
            <a:r>
              <a:rPr lang="ko-KR" altLang="en-US" sz="2800" dirty="0" err="1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출력부</a:t>
            </a:r>
            <a:endParaRPr lang="ko-KR" altLang="en-US" sz="28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039955" y="5075897"/>
            <a:ext cx="8139823" cy="124957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2039956" y="5071730"/>
            <a:ext cx="25330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6. History </a:t>
            </a:r>
            <a:r>
              <a:rPr lang="ko-KR" altLang="en-US" sz="2800" dirty="0" err="1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출력부</a:t>
            </a:r>
            <a:endParaRPr lang="ko-KR" altLang="en-US" sz="28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039956" y="1673824"/>
            <a:ext cx="1041370" cy="106260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1159456" y="2715049"/>
            <a:ext cx="28023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1. 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카메라 정보 출력</a:t>
            </a:r>
          </a:p>
        </p:txBody>
      </p:sp>
    </p:spTree>
    <p:extLst>
      <p:ext uri="{BB962C8B-B14F-4D97-AF65-F5344CB8AC3E}">
        <p14:creationId xmlns:p14="http://schemas.microsoft.com/office/powerpoint/2010/main" val="3088107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/>
      <p:bldP spid="12" grpId="1"/>
      <p:bldP spid="13" grpId="0"/>
      <p:bldP spid="13" grpId="1"/>
      <p:bldP spid="14" grpId="0"/>
      <p:bldP spid="14" grpId="1"/>
      <p:bldP spid="15" grpId="0" animBg="1"/>
      <p:bldP spid="15" grpId="1" animBg="1"/>
      <p:bldP spid="16" grpId="0"/>
      <p:bldP spid="16" grpId="1"/>
      <p:bldP spid="17" grpId="0" animBg="1"/>
      <p:bldP spid="17" grpId="1" animBg="1"/>
      <p:bldP spid="18" grpId="0"/>
      <p:bldP spid="18" grpId="1"/>
      <p:bldP spid="19" grpId="0" animBg="1"/>
      <p:bldP spid="19" grpId="1" animBg="1"/>
      <p:bldP spid="20" grpId="0"/>
      <p:bldP spid="20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65774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응용프로그램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2" descr="https://cse.koreatech.ac.kr/files/attach/images/15255/821/081/2e50d6809c1b1a7d5818ed46167ffdf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584" y="1535157"/>
            <a:ext cx="8418357" cy="495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65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65501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응용프로그램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093084" y="1376595"/>
            <a:ext cx="2826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2) 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카메라 옵션 설정</a:t>
            </a:r>
            <a:endParaRPr lang="en-US" altLang="ko-KR" sz="28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386" y="2131875"/>
            <a:ext cx="9258300" cy="117163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613" y="3610859"/>
            <a:ext cx="9258300" cy="117163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386" y="5022374"/>
            <a:ext cx="9258300" cy="117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54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65501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응용프로그램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093084" y="1376595"/>
            <a:ext cx="18549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2)</a:t>
            </a:r>
            <a:r>
              <a:rPr lang="ko-KR" altLang="en-US" sz="28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영상 처리</a:t>
            </a:r>
            <a:endParaRPr lang="en-US" altLang="ko-KR" sz="28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5591" y="1901190"/>
            <a:ext cx="3370432" cy="232748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7030" y="1902567"/>
            <a:ext cx="3370432" cy="232473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52" y="1899815"/>
            <a:ext cx="3370432" cy="2327487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0581" y="4318432"/>
            <a:ext cx="3370432" cy="2327487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6897" y="4318432"/>
            <a:ext cx="3370432" cy="232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7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5801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불량 검출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405590" y="1967532"/>
            <a:ext cx="655500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1) 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촬영된 영상에서 </a:t>
            </a:r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PCB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기판의 장착 여부를 검사</a:t>
            </a:r>
            <a:endParaRPr lang="en-US" altLang="ko-KR" sz="28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endParaRPr lang="en-US" altLang="ko-KR" sz="28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2) PCB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기판의 색</a:t>
            </a:r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(Green)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을 검출해 영상처리</a:t>
            </a:r>
            <a:endParaRPr lang="en-US" altLang="ko-KR" sz="28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28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3) PCB 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기판이 장착되어 있다면 </a:t>
            </a:r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OK</a:t>
            </a:r>
          </a:p>
          <a:p>
            <a:r>
              <a:rPr lang="en-US" altLang="ko-KR" sz="28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</a:t>
            </a:r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  PCB 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기판이 장착되어 있지 않다면 </a:t>
            </a:r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NG</a:t>
            </a:r>
          </a:p>
          <a:p>
            <a:endParaRPr lang="en-US" altLang="ko-KR" sz="28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r>
              <a:rPr lang="en-US" altLang="ko-KR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4) </a:t>
            </a:r>
            <a:r>
              <a:rPr lang="ko-KR" altLang="en-US" sz="2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처리된 영상 자동 저장</a:t>
            </a:r>
            <a:endParaRPr lang="en-US" altLang="ko-KR" sz="28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496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" y="0"/>
            <a:ext cx="621254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322778" y="541001"/>
            <a:ext cx="500458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1</a:t>
            </a:r>
            <a:endParaRPr lang="ko-KR" altLang="en-US" sz="48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92714" y="756444"/>
            <a:ext cx="2547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선정 배경 및 필요성</a:t>
            </a:r>
            <a:endParaRPr lang="ko-KR" altLang="en-US" sz="20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56093" y="2967335"/>
            <a:ext cx="1300356" cy="9233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5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목차</a:t>
            </a:r>
            <a:endParaRPr lang="ko-KR" altLang="en-US" sz="54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22778" y="1552306"/>
            <a:ext cx="500458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2</a:t>
            </a:r>
            <a:endParaRPr lang="ko-KR" altLang="en-US" sz="48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22778" y="2543707"/>
            <a:ext cx="500458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3</a:t>
            </a:r>
            <a:endParaRPr lang="ko-KR" altLang="en-US" sz="48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92714" y="1766261"/>
            <a:ext cx="1085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연구 목표</a:t>
            </a:r>
            <a:endParaRPr lang="ko-KR" altLang="en-US" sz="20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92714" y="2752869"/>
            <a:ext cx="23972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구성도 및 흐름도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22778" y="3561203"/>
            <a:ext cx="500458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48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92714" y="3776646"/>
            <a:ext cx="1572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상세 설명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22778" y="5587338"/>
            <a:ext cx="500458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6</a:t>
            </a:r>
            <a:endParaRPr lang="ko-KR" altLang="en-US" sz="48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92714" y="5802781"/>
            <a:ext cx="1289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시연</a:t>
            </a:r>
            <a:r>
              <a:rPr lang="en-US" altLang="ko-KR" sz="2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(B205)</a:t>
            </a:r>
            <a:endParaRPr lang="ko-KR" altLang="en-US" sz="20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22778" y="4600730"/>
            <a:ext cx="500458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5</a:t>
            </a:r>
            <a:endParaRPr lang="ko-KR" altLang="en-US" sz="48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492714" y="4816173"/>
            <a:ext cx="6238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Q&amp;A</a:t>
            </a:r>
            <a:endParaRPr lang="ko-KR" altLang="en-US" sz="20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325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5801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불량 검출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2" descr="https://cse.koreatech.ac.kr/files/attach/images/15255/821/081/2e50d6809c1b1a7d5818ed46167ffdf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584" y="1535157"/>
            <a:ext cx="8418357" cy="495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746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5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11512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Q&amp;A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043231" y="2654720"/>
            <a:ext cx="22942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Q&amp;A</a:t>
            </a:r>
            <a:endParaRPr lang="ko-KR" altLang="en-US" sz="96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7856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6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38571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최종 결과 및 시연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885024" y="2771127"/>
            <a:ext cx="642195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  <a:hlinkClick r:id="rId2"/>
              </a:rPr>
              <a:t>동영상</a:t>
            </a:r>
            <a:r>
              <a:rPr lang="ko-KR" altLang="en-US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및 시연</a:t>
            </a:r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(B205)</a:t>
            </a:r>
            <a:endParaRPr lang="en-US" altLang="ko-KR" sz="60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479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1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9578" y="489332"/>
            <a:ext cx="55467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작품 선정 배경 및 필요성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013" y="1381883"/>
            <a:ext cx="80010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048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1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9578" y="489332"/>
            <a:ext cx="55467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작품 선정 배경 및 필요성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073229"/>
              </p:ext>
            </p:extLst>
          </p:nvPr>
        </p:nvGraphicFramePr>
        <p:xfrm>
          <a:off x="1097282" y="1381880"/>
          <a:ext cx="10108401" cy="5121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9467">
                  <a:extLst>
                    <a:ext uri="{9D8B030D-6E8A-4147-A177-3AD203B41FA5}">
                      <a16:colId xmlns:a16="http://schemas.microsoft.com/office/drawing/2014/main" val="1970104620"/>
                    </a:ext>
                  </a:extLst>
                </a:gridCol>
                <a:gridCol w="3369467">
                  <a:extLst>
                    <a:ext uri="{9D8B030D-6E8A-4147-A177-3AD203B41FA5}">
                      <a16:colId xmlns:a16="http://schemas.microsoft.com/office/drawing/2014/main" val="3269141273"/>
                    </a:ext>
                  </a:extLst>
                </a:gridCol>
                <a:gridCol w="3369467">
                  <a:extLst>
                    <a:ext uri="{9D8B030D-6E8A-4147-A177-3AD203B41FA5}">
                      <a16:colId xmlns:a16="http://schemas.microsoft.com/office/drawing/2014/main" val="2791662862"/>
                    </a:ext>
                  </a:extLst>
                </a:gridCol>
              </a:tblGrid>
              <a:tr h="57544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aseline="0" dirty="0" smtClean="0"/>
                        <a:t>                               </a:t>
                      </a:r>
                      <a:r>
                        <a:rPr lang="ko-KR" altLang="en-US" baseline="0" dirty="0" smtClean="0"/>
                        <a:t>장비</a:t>
                      </a:r>
                      <a:endParaRPr lang="en-US" altLang="ko-KR" baseline="0" dirty="0" smtClean="0"/>
                    </a:p>
                    <a:p>
                      <a:pPr algn="l" latinLnBrk="1"/>
                      <a:r>
                        <a:rPr lang="en-US" altLang="ko-KR" baseline="0" dirty="0" smtClean="0"/>
                        <a:t>  </a:t>
                      </a:r>
                      <a:r>
                        <a:rPr lang="ko-KR" altLang="en-US" baseline="0" dirty="0" smtClean="0"/>
                        <a:t>구분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산업용 카메라 </a:t>
                      </a:r>
                      <a:r>
                        <a:rPr lang="en-US" altLang="ko-KR" dirty="0" smtClean="0"/>
                        <a:t>+ </a:t>
                      </a:r>
                      <a:r>
                        <a:rPr lang="ko-KR" altLang="en-US" dirty="0" smtClean="0"/>
                        <a:t>렌즈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en-US" altLang="ko-KR" dirty="0" smtClean="0"/>
                        <a:t>(IMC-750GC)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Pi</a:t>
                      </a:r>
                      <a:r>
                        <a:rPr lang="en-US" altLang="ko-KR" baseline="0" dirty="0" smtClean="0"/>
                        <a:t> Camera + </a:t>
                      </a:r>
                      <a:r>
                        <a:rPr lang="ko-KR" altLang="en-US" baseline="0" dirty="0" smtClean="0"/>
                        <a:t>렌즈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5311480"/>
                  </a:ext>
                </a:extLst>
              </a:tr>
              <a:tr h="16046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+mn-lt"/>
                        </a:rPr>
                        <a:t>이미지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629946"/>
                  </a:ext>
                </a:extLst>
              </a:tr>
              <a:tr h="5754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+mn-lt"/>
                        </a:rPr>
                        <a:t>가격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+mn-lt"/>
                        </a:rPr>
                        <a:t>최소 </a:t>
                      </a:r>
                      <a:r>
                        <a:rPr lang="en-US" altLang="ko-KR" b="1" dirty="0" smtClean="0">
                          <a:latin typeface="+mn-lt"/>
                        </a:rPr>
                        <a:t>100</a:t>
                      </a:r>
                      <a:r>
                        <a:rPr lang="ko-KR" altLang="en-US" b="1" dirty="0" smtClean="0">
                          <a:latin typeface="+mn-lt"/>
                        </a:rPr>
                        <a:t>만 원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latin typeface="+mn-lt"/>
                        </a:rPr>
                        <a:t>10</a:t>
                      </a:r>
                      <a:r>
                        <a:rPr lang="ko-KR" altLang="en-US" b="1" dirty="0" smtClean="0">
                          <a:latin typeface="+mn-lt"/>
                        </a:rPr>
                        <a:t>만 원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9784232"/>
                  </a:ext>
                </a:extLst>
              </a:tr>
              <a:tr h="5754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+mn-lt"/>
                        </a:rPr>
                        <a:t>대역폭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latin typeface="+mn-lt"/>
                        </a:rPr>
                        <a:t>1,000Mbps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latin typeface="+mn-lt"/>
                        </a:rPr>
                        <a:t>100Mbps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4540195"/>
                  </a:ext>
                </a:extLst>
              </a:tr>
              <a:tr h="5754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latin typeface="+mn-lt"/>
                        </a:rPr>
                        <a:t>Max</a:t>
                      </a:r>
                      <a:r>
                        <a:rPr lang="en-US" altLang="ko-KR" b="1" baseline="0" dirty="0" smtClean="0">
                          <a:latin typeface="+mn-lt"/>
                        </a:rPr>
                        <a:t> FPS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latin typeface="+mn-lt"/>
                        </a:rPr>
                        <a:t>20p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latin typeface="+mn-lt"/>
                        </a:rPr>
                        <a:t>30p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473946"/>
                  </a:ext>
                </a:extLst>
              </a:tr>
              <a:tr h="5754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최대 해상도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5M(2588x1940)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8M(3280x2464)</a:t>
                      </a:r>
                      <a:endParaRPr lang="ko-KR" alt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0753056"/>
                  </a:ext>
                </a:extLst>
              </a:tr>
              <a:tr h="5754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비전 장비 총 비용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최소 </a:t>
                      </a:r>
                      <a:r>
                        <a:rPr lang="en-US" altLang="ko-KR" b="1" dirty="0" smtClean="0"/>
                        <a:t>5</a:t>
                      </a:r>
                      <a:r>
                        <a:rPr lang="ko-KR" altLang="en-US" b="1" dirty="0" smtClean="0"/>
                        <a:t>천만 원</a:t>
                      </a:r>
                      <a:r>
                        <a:rPr lang="en-US" altLang="ko-KR" b="1" dirty="0" smtClean="0"/>
                        <a:t>~1</a:t>
                      </a:r>
                      <a:r>
                        <a:rPr lang="ko-KR" altLang="en-US" b="1" dirty="0" smtClean="0"/>
                        <a:t>억 원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약 </a:t>
                      </a:r>
                      <a:r>
                        <a:rPr lang="en-US" altLang="ko-KR" b="1" dirty="0" smtClean="0"/>
                        <a:t>500</a:t>
                      </a:r>
                      <a:r>
                        <a:rPr lang="ko-KR" altLang="en-US" b="1" dirty="0" smtClean="0"/>
                        <a:t>만</a:t>
                      </a:r>
                      <a:r>
                        <a:rPr lang="ko-KR" altLang="en-US" b="1" baseline="0" dirty="0" smtClean="0"/>
                        <a:t> 원</a:t>
                      </a:r>
                      <a:r>
                        <a:rPr lang="en-US" altLang="ko-KR" b="1" baseline="0" dirty="0" smtClean="0"/>
                        <a:t>~1000</a:t>
                      </a:r>
                      <a:r>
                        <a:rPr lang="ko-KR" altLang="en-US" b="1" baseline="0" dirty="0" smtClean="0"/>
                        <a:t>만 원 예상</a:t>
                      </a:r>
                      <a:endParaRPr lang="ko-KR" alt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380965"/>
                  </a:ext>
                </a:extLst>
              </a:tr>
            </a:tbl>
          </a:graphicData>
        </a:graphic>
      </p:graphicFrame>
      <p:cxnSp>
        <p:nvCxnSpPr>
          <p:cNvPr id="12" name="직선 연결선 11"/>
          <p:cNvCxnSpPr/>
          <p:nvPr/>
        </p:nvCxnSpPr>
        <p:spPr>
          <a:xfrm>
            <a:off x="1097282" y="1381880"/>
            <a:ext cx="3368038" cy="6145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979" y="2171701"/>
            <a:ext cx="2302329" cy="1325878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270" y="2149248"/>
            <a:ext cx="2226424" cy="134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83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2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9578" y="489332"/>
            <a:ext cx="23294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연구 목표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991153" y="1865178"/>
            <a:ext cx="82092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smtClean="0"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‘</a:t>
            </a:r>
            <a:r>
              <a:rPr lang="ko-KR" altLang="en-US" sz="2800" dirty="0" err="1" smtClean="0"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임베디드</a:t>
            </a:r>
            <a:r>
              <a:rPr lang="ko-KR" altLang="en-US" sz="2800" dirty="0" smtClean="0"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장치를 활용한 저가</a:t>
            </a:r>
            <a:r>
              <a:rPr lang="ko-KR" altLang="en-US" sz="2800" dirty="0"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의</a:t>
            </a:r>
            <a:r>
              <a:rPr lang="ko-KR" altLang="en-US" sz="2800" dirty="0" smtClean="0"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 비전검사장비</a:t>
            </a:r>
            <a:r>
              <a:rPr lang="en-US" altLang="ko-KR" sz="2800" dirty="0" smtClean="0"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’ </a:t>
            </a:r>
            <a:r>
              <a:rPr lang="ko-KR" altLang="en-US" sz="2800" dirty="0" smtClean="0"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설계 및 구현</a:t>
            </a:r>
            <a:endParaRPr lang="ko-KR" altLang="en-US" sz="2800" dirty="0"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030" y="2907993"/>
            <a:ext cx="3804611" cy="2304087"/>
          </a:xfrm>
          <a:prstGeom prst="rect">
            <a:avLst/>
          </a:prstGeom>
        </p:spPr>
      </p:pic>
      <p:sp>
        <p:nvSpPr>
          <p:cNvPr id="3" name="오른쪽 화살표 2"/>
          <p:cNvSpPr/>
          <p:nvPr/>
        </p:nvSpPr>
        <p:spPr>
          <a:xfrm>
            <a:off x="5448062" y="3400906"/>
            <a:ext cx="1295400" cy="13182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/>
          <p:cNvGrpSpPr/>
          <p:nvPr/>
        </p:nvGrpSpPr>
        <p:grpSpPr>
          <a:xfrm>
            <a:off x="6910878" y="2388398"/>
            <a:ext cx="3795605" cy="3343275"/>
            <a:chOff x="6910878" y="2388398"/>
            <a:chExt cx="3795605" cy="3343275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48883" y="2388398"/>
              <a:ext cx="3657600" cy="3343275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10878" y="4831502"/>
              <a:ext cx="1505367" cy="8669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1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3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47660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품 구성도 및 흐름도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3" name="_x422701904" descr="EMB00001a4012b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6606" y="1657388"/>
            <a:ext cx="8078788" cy="468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/>
          <p:cNvGrpSpPr/>
          <p:nvPr/>
        </p:nvGrpSpPr>
        <p:grpSpPr>
          <a:xfrm>
            <a:off x="1093084" y="2587299"/>
            <a:ext cx="3467171" cy="3951818"/>
            <a:chOff x="1351301" y="1258773"/>
            <a:chExt cx="4625165" cy="5422459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829" b="98628" l="1406" r="97791">
                          <a14:foregroundMark x1="1606" y1="2744" x2="94980" y2="96951"/>
                          <a14:foregroundMark x1="1606" y1="98628" x2="97791" y2="1829"/>
                          <a14:foregroundMark x1="29317" y1="9604" x2="55221" y2="41159"/>
                          <a14:foregroundMark x1="11446" y1="3049" x2="78514" y2="13415"/>
                          <a14:foregroundMark x1="29719" y1="18598" x2="34337" y2="25000"/>
                          <a14:foregroundMark x1="94980" y1="31555" x2="93373" y2="46951"/>
                          <a14:foregroundMark x1="26908" y1="94665" x2="94177" y2="91768"/>
                          <a14:foregroundMark x1="33333" y1="95884" x2="44779" y2="97561"/>
                          <a14:backgroundMark x1="93574" y1="2287" x2="94177" y2="41921"/>
                          <a14:backgroundMark x1="88353" y1="2439" x2="97189" y2="6098"/>
                          <a14:backgroundMark x1="89759" y1="7012" x2="97189" y2="1677"/>
                          <a14:backgroundMark x1="85944" y1="4726" x2="95783" y2="8384"/>
                          <a14:backgroundMark x1="96386" y1="8384" x2="94177" y2="0"/>
                          <a14:backgroundMark x1="88554" y1="30640" x2="97791" y2="34451"/>
                          <a14:backgroundMark x1="85542" y1="33689" x2="98795" y2="36280"/>
                          <a14:backgroundMark x1="88755" y1="38872" x2="98795" y2="30945"/>
                          <a14:backgroundMark x1="94980" y1="47561" x2="94779" y2="27439"/>
                          <a14:backgroundMark x1="89357" y1="42530" x2="99799" y2="41159"/>
                          <a14:backgroundMark x1="88755" y1="45732" x2="99799" y2="45274"/>
                          <a14:backgroundMark x1="80723" y1="25915" x2="99197" y2="41311"/>
                        </a14:backgroundRemoval>
                      </a14:imgEffect>
                    </a14:imgLayer>
                  </a14:imgProps>
                </a:ext>
              </a:extLst>
            </a:blip>
            <a:srcRect r="3990"/>
            <a:stretch/>
          </p:blipFill>
          <p:spPr>
            <a:xfrm>
              <a:off x="1351301" y="1258773"/>
              <a:ext cx="3952219" cy="5422459"/>
            </a:xfrm>
            <a:prstGeom prst="rect">
              <a:avLst/>
            </a:prstGeom>
          </p:spPr>
        </p:pic>
        <p:sp>
          <p:nvSpPr>
            <p:cNvPr id="9" name="직사각형 8"/>
            <p:cNvSpPr/>
            <p:nvPr/>
          </p:nvSpPr>
          <p:spPr>
            <a:xfrm>
              <a:off x="4773263" y="1372282"/>
              <a:ext cx="1203203" cy="25977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/>
          <p:cNvSpPr/>
          <p:nvPr/>
        </p:nvSpPr>
        <p:spPr>
          <a:xfrm>
            <a:off x="4055793" y="6008914"/>
            <a:ext cx="871553" cy="1995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/>
          <p:cNvCxnSpPr/>
          <p:nvPr/>
        </p:nvCxnSpPr>
        <p:spPr>
          <a:xfrm flipH="1">
            <a:off x="3658296" y="3616615"/>
            <a:ext cx="1020146" cy="8335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83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3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47660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구성도 및 흐름도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948145" y="1065829"/>
            <a:ext cx="10717487" cy="5514392"/>
            <a:chOff x="948145" y="1065829"/>
            <a:chExt cx="10717487" cy="5514392"/>
          </a:xfrm>
        </p:grpSpPr>
        <p:grpSp>
          <p:nvGrpSpPr>
            <p:cNvPr id="3" name="그룹 2"/>
            <p:cNvGrpSpPr/>
            <p:nvPr/>
          </p:nvGrpSpPr>
          <p:grpSpPr>
            <a:xfrm>
              <a:off x="948145" y="1065829"/>
              <a:ext cx="10717487" cy="5514392"/>
              <a:chOff x="948145" y="1065829"/>
              <a:chExt cx="10717487" cy="5514392"/>
            </a:xfrm>
          </p:grpSpPr>
          <p:grpSp>
            <p:nvGrpSpPr>
              <p:cNvPr id="9" name="그룹 8"/>
              <p:cNvGrpSpPr/>
              <p:nvPr/>
            </p:nvGrpSpPr>
            <p:grpSpPr>
              <a:xfrm>
                <a:off x="1297157" y="1065829"/>
                <a:ext cx="10368475" cy="5476870"/>
                <a:chOff x="1297157" y="1065829"/>
                <a:chExt cx="10368475" cy="5476870"/>
              </a:xfrm>
            </p:grpSpPr>
            <p:pic>
              <p:nvPicPr>
                <p:cNvPr id="10" name="그림 9"/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15824" y="3383974"/>
                  <a:ext cx="3245590" cy="3158725"/>
                </a:xfrm>
                <a:prstGeom prst="rect">
                  <a:avLst/>
                </a:prstGeom>
              </p:spPr>
            </p:pic>
            <p:pic>
              <p:nvPicPr>
                <p:cNvPr id="12" name="Picture 4" descr="https://www.raspberrypi.org/learning/images/components/camera.png"/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8603" t="5061" r="30939" b="7441"/>
                <a:stretch/>
              </p:blipFill>
              <p:spPr bwMode="auto">
                <a:xfrm rot="5400000">
                  <a:off x="8017970" y="3602724"/>
                  <a:ext cx="1214847" cy="218947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3" name="TextBox 12"/>
                <p:cNvSpPr txBox="1"/>
                <p:nvPr/>
              </p:nvSpPr>
              <p:spPr>
                <a:xfrm>
                  <a:off x="3526200" y="1843407"/>
                  <a:ext cx="3456395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600" dirty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② </a:t>
                  </a:r>
                  <a:r>
                    <a:rPr lang="en-US" altLang="ko-KR" sz="16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Socket </a:t>
                  </a:r>
                  <a:r>
                    <a:rPr lang="ko-KR" altLang="en-US" sz="16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통신을 통한 카메라 옵션 값 전달</a:t>
                  </a:r>
                  <a:endParaRPr lang="ko-KR" altLang="en-US" sz="1600" dirty="0">
                    <a:ln>
                      <a:solidFill>
                        <a:schemeClr val="tx1">
                          <a:alpha val="1000"/>
                        </a:schemeClr>
                      </a:solidFill>
                    </a:ln>
                    <a:latin typeface="1훈새마을운동 R" panose="02020603020101020101" pitchFamily="18" charset="-127"/>
                    <a:ea typeface="1훈새마을운동 R" panose="02020603020101020101" pitchFamily="18" charset="-127"/>
                  </a:endParaRPr>
                </a:p>
              </p:txBody>
            </p:sp>
            <p:grpSp>
              <p:nvGrpSpPr>
                <p:cNvPr id="14" name="그룹 13"/>
                <p:cNvGrpSpPr/>
                <p:nvPr/>
              </p:nvGrpSpPr>
              <p:grpSpPr>
                <a:xfrm>
                  <a:off x="1641810" y="1376595"/>
                  <a:ext cx="1548812" cy="1825193"/>
                  <a:chOff x="1965576" y="1614357"/>
                  <a:chExt cx="1548812" cy="1825193"/>
                </a:xfrm>
              </p:grpSpPr>
              <p:pic>
                <p:nvPicPr>
                  <p:cNvPr id="33" name="Picture 2" descr="https://cdn2.iconfinder.com/data/icons/pittogrammi/142/01-512.pn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r="30855" b="41511"/>
                  <a:stretch/>
                </p:blipFill>
                <p:spPr bwMode="auto">
                  <a:xfrm>
                    <a:off x="1965576" y="2129413"/>
                    <a:ext cx="1548812" cy="131013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4" name="TextBox 33"/>
                  <p:cNvSpPr txBox="1"/>
                  <p:nvPr/>
                </p:nvSpPr>
                <p:spPr>
                  <a:xfrm>
                    <a:off x="2250905" y="2429922"/>
                    <a:ext cx="97815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2400" dirty="0" smtClean="0">
                        <a:ln>
                          <a:solidFill>
                            <a:schemeClr val="tx1">
                              <a:alpha val="1000"/>
                            </a:schemeClr>
                          </a:solidFill>
                        </a:ln>
                        <a:latin typeface="1훈새마을운동 R" panose="02020603020101020101" pitchFamily="18" charset="-127"/>
                        <a:ea typeface="1훈새마을운동 R" panose="02020603020101020101" pitchFamily="18" charset="-127"/>
                      </a:rPr>
                      <a:t>Server</a:t>
                    </a:r>
                    <a:endParaRPr lang="ko-KR" altLang="en-US" sz="2400" dirty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endParaRPr>
                  </a:p>
                </p:txBody>
              </p:sp>
              <p:sp>
                <p:nvSpPr>
                  <p:cNvPr id="35" name="TextBox 34"/>
                  <p:cNvSpPr txBox="1"/>
                  <p:nvPr/>
                </p:nvSpPr>
                <p:spPr>
                  <a:xfrm>
                    <a:off x="2274949" y="1614357"/>
                    <a:ext cx="93006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2400" dirty="0" smtClean="0">
                        <a:ln>
                          <a:solidFill>
                            <a:schemeClr val="tx1">
                              <a:alpha val="1000"/>
                            </a:schemeClr>
                          </a:solidFill>
                        </a:ln>
                        <a:latin typeface="1훈새마을운동 R" panose="02020603020101020101" pitchFamily="18" charset="-127"/>
                        <a:ea typeface="1훈새마을운동 R" panose="02020603020101020101" pitchFamily="18" charset="-127"/>
                      </a:rPr>
                      <a:t>컴퓨터</a:t>
                    </a:r>
                    <a:endParaRPr lang="ko-KR" altLang="en-US" sz="2400" dirty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endParaRPr>
                  </a:p>
                </p:txBody>
              </p:sp>
            </p:grpSp>
            <p:pic>
              <p:nvPicPr>
                <p:cNvPr id="15" name="_x359915408" descr="EMB000024d070f8"/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20403479">
                  <a:off x="7323442" y="1683804"/>
                  <a:ext cx="2406282" cy="173640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6" name="TextBox 15"/>
                <p:cNvSpPr txBox="1"/>
                <p:nvPr/>
              </p:nvSpPr>
              <p:spPr>
                <a:xfrm>
                  <a:off x="7650946" y="1376595"/>
                  <a:ext cx="172515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24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Raspberry Pi</a:t>
                  </a:r>
                  <a:endParaRPr lang="ko-KR" altLang="en-US" sz="2400" dirty="0">
                    <a:ln>
                      <a:solidFill>
                        <a:schemeClr val="tx1">
                          <a:alpha val="1000"/>
                        </a:schemeClr>
                      </a:solidFill>
                    </a:ln>
                    <a:latin typeface="1훈새마을운동 R" panose="02020603020101020101" pitchFamily="18" charset="-127"/>
                    <a:ea typeface="1훈새마을운동 R" panose="02020603020101020101" pitchFamily="18" charset="-127"/>
                  </a:endParaRPr>
                </a:p>
              </p:txBody>
            </p:sp>
            <p:sp>
              <p:nvSpPr>
                <p:cNvPr id="17" name="TextBox 16"/>
                <p:cNvSpPr txBox="1"/>
                <p:nvPr/>
              </p:nvSpPr>
              <p:spPr>
                <a:xfrm>
                  <a:off x="7916803" y="2147575"/>
                  <a:ext cx="87716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24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Client</a:t>
                  </a:r>
                  <a:endParaRPr lang="ko-KR" altLang="en-US" sz="2400" dirty="0">
                    <a:ln>
                      <a:solidFill>
                        <a:schemeClr val="tx1">
                          <a:alpha val="1000"/>
                        </a:schemeClr>
                      </a:solidFill>
                    </a:ln>
                    <a:solidFill>
                      <a:schemeClr val="bg1"/>
                    </a:solidFill>
                    <a:latin typeface="1훈새마을운동 R" panose="02020603020101020101" pitchFamily="18" charset="-127"/>
                    <a:ea typeface="1훈새마을운동 R" panose="02020603020101020101" pitchFamily="18" charset="-127"/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7801064" y="5295922"/>
                  <a:ext cx="1451038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24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Pi Camera</a:t>
                  </a:r>
                  <a:endParaRPr lang="ko-KR" altLang="en-US" sz="2400" dirty="0">
                    <a:ln>
                      <a:solidFill>
                        <a:schemeClr val="tx1">
                          <a:alpha val="1000"/>
                        </a:schemeClr>
                      </a:solidFill>
                    </a:ln>
                    <a:latin typeface="1훈새마을운동 R" panose="02020603020101020101" pitchFamily="18" charset="-127"/>
                    <a:ea typeface="1훈새마을운동 R" panose="02020603020101020101" pitchFamily="18" charset="-127"/>
                  </a:endParaRPr>
                </a:p>
              </p:txBody>
            </p:sp>
            <p:sp>
              <p:nvSpPr>
                <p:cNvPr id="19" name="왼쪽으로 구부러진 화살표 18"/>
                <p:cNvSpPr/>
                <p:nvPr/>
              </p:nvSpPr>
              <p:spPr>
                <a:xfrm rot="5400000">
                  <a:off x="8043135" y="3284587"/>
                  <a:ext cx="781252" cy="705489"/>
                </a:xfrm>
                <a:prstGeom prst="curvedLeftArrow">
                  <a:avLst/>
                </a:prstGeom>
                <a:ln>
                  <a:noFill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오른쪽 화살표 19"/>
                <p:cNvSpPr/>
                <p:nvPr/>
              </p:nvSpPr>
              <p:spPr>
                <a:xfrm>
                  <a:off x="2795617" y="2148564"/>
                  <a:ext cx="5005447" cy="216686"/>
                </a:xfrm>
                <a:prstGeom prst="rightArrow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오른쪽 화살표 20"/>
                <p:cNvSpPr/>
                <p:nvPr/>
              </p:nvSpPr>
              <p:spPr>
                <a:xfrm flipH="1">
                  <a:off x="2795616" y="2511587"/>
                  <a:ext cx="4974366" cy="240223"/>
                </a:xfrm>
                <a:prstGeom prst="rightArrow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" name="TextBox 21"/>
                <p:cNvSpPr txBox="1"/>
                <p:nvPr/>
              </p:nvSpPr>
              <p:spPr>
                <a:xfrm>
                  <a:off x="8764901" y="3455493"/>
                  <a:ext cx="265970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600" dirty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③ </a:t>
                  </a:r>
                  <a:r>
                    <a:rPr lang="ko-KR" altLang="en-US" sz="16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전달 받은 카메라 옵션 값으로</a:t>
                  </a:r>
                  <a:endParaRPr lang="en-US" altLang="ko-KR" sz="1600" dirty="0" smtClean="0">
                    <a:ln>
                      <a:solidFill>
                        <a:schemeClr val="tx1">
                          <a:alpha val="1000"/>
                        </a:schemeClr>
                      </a:solidFill>
                    </a:ln>
                    <a:latin typeface="1훈새마을운동 R" panose="02020603020101020101" pitchFamily="18" charset="-127"/>
                    <a:ea typeface="1훈새마을운동 R" panose="02020603020101020101" pitchFamily="18" charset="-127"/>
                  </a:endParaRPr>
                </a:p>
                <a:p>
                  <a:r>
                    <a:rPr lang="en-US" altLang="ko-KR" sz="16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    Pi Camera </a:t>
                  </a:r>
                  <a:r>
                    <a:rPr lang="ko-KR" altLang="en-US" sz="16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설정 및 영상 획득</a:t>
                  </a:r>
                  <a:endParaRPr lang="ko-KR" altLang="en-US" sz="1600" dirty="0">
                    <a:ln>
                      <a:solidFill>
                        <a:schemeClr val="tx1">
                          <a:alpha val="1000"/>
                        </a:schemeClr>
                      </a:solidFill>
                    </a:ln>
                    <a:latin typeface="1훈새마을운동 R" panose="02020603020101020101" pitchFamily="18" charset="-127"/>
                    <a:ea typeface="1훈새마을운동 R" panose="02020603020101020101" pitchFamily="18" charset="-127"/>
                  </a:endParaRPr>
                </a:p>
              </p:txBody>
            </p:sp>
            <p:sp>
              <p:nvSpPr>
                <p:cNvPr id="23" name="TextBox 22"/>
                <p:cNvSpPr txBox="1"/>
                <p:nvPr/>
              </p:nvSpPr>
              <p:spPr>
                <a:xfrm>
                  <a:off x="3605111" y="2705335"/>
                  <a:ext cx="339708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600" dirty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④ </a:t>
                  </a:r>
                  <a:r>
                    <a:rPr lang="ko-KR" altLang="en-US" sz="16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획득한 영상을 </a:t>
                  </a:r>
                  <a:r>
                    <a:rPr lang="en-US" altLang="ko-KR" sz="16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Socket </a:t>
                  </a:r>
                  <a:r>
                    <a:rPr lang="ko-KR" altLang="en-US" sz="16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통신을 통해 전달</a:t>
                  </a:r>
                  <a:endParaRPr lang="ko-KR" altLang="en-US" sz="1600" dirty="0">
                    <a:ln>
                      <a:solidFill>
                        <a:schemeClr val="tx1">
                          <a:alpha val="1000"/>
                        </a:schemeClr>
                      </a:solidFill>
                    </a:ln>
                    <a:latin typeface="1훈새마을운동 R" panose="02020603020101020101" pitchFamily="18" charset="-127"/>
                    <a:ea typeface="1훈새마을운동 R" panose="02020603020101020101" pitchFamily="18" charset="-127"/>
                  </a:endParaRPr>
                </a:p>
              </p:txBody>
            </p:sp>
            <p:sp>
              <p:nvSpPr>
                <p:cNvPr id="24" name="아래쪽 화살표 23"/>
                <p:cNvSpPr/>
                <p:nvPr/>
              </p:nvSpPr>
              <p:spPr>
                <a:xfrm>
                  <a:off x="2266720" y="3201789"/>
                  <a:ext cx="253386" cy="712738"/>
                </a:xfrm>
                <a:prstGeom prst="downArrow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5" name="TextBox 24"/>
                <p:cNvSpPr txBox="1"/>
                <p:nvPr/>
              </p:nvSpPr>
              <p:spPr>
                <a:xfrm>
                  <a:off x="1297157" y="4016770"/>
                  <a:ext cx="2238113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600" dirty="0" smtClean="0">
                      <a:ln>
                        <a:solidFill>
                          <a:schemeClr val="tx1">
                            <a:alpha val="1000"/>
                          </a:schemeClr>
                        </a:solidFill>
                      </a:ln>
                      <a:latin typeface="1훈새마을운동 R" panose="02020603020101020101" pitchFamily="18" charset="-127"/>
                      <a:ea typeface="1훈새마을운동 R" panose="02020603020101020101" pitchFamily="18" charset="-127"/>
                    </a:rPr>
                    <a:t>⑤ 획득한 영상의 영상 처리</a:t>
                  </a:r>
                  <a:endParaRPr lang="ko-KR" altLang="en-US" sz="1600" dirty="0">
                    <a:ln>
                      <a:solidFill>
                        <a:schemeClr val="tx1">
                          <a:alpha val="1000"/>
                        </a:schemeClr>
                      </a:solidFill>
                    </a:ln>
                    <a:latin typeface="1훈새마을운동 R" panose="02020603020101020101" pitchFamily="18" charset="-127"/>
                    <a:ea typeface="1훈새마을운동 R" panose="02020603020101020101" pitchFamily="18" charset="-127"/>
                  </a:endParaRPr>
                </a:p>
              </p:txBody>
            </p:sp>
            <p:grpSp>
              <p:nvGrpSpPr>
                <p:cNvPr id="26" name="그룹 25"/>
                <p:cNvGrpSpPr/>
                <p:nvPr/>
              </p:nvGrpSpPr>
              <p:grpSpPr>
                <a:xfrm>
                  <a:off x="5693775" y="3630992"/>
                  <a:ext cx="238493" cy="507398"/>
                  <a:chOff x="10491741" y="1381885"/>
                  <a:chExt cx="541047" cy="846141"/>
                </a:xfrm>
              </p:grpSpPr>
              <p:sp>
                <p:nvSpPr>
                  <p:cNvPr id="31" name="직사각형 30"/>
                  <p:cNvSpPr/>
                  <p:nvPr/>
                </p:nvSpPr>
                <p:spPr>
                  <a:xfrm>
                    <a:off x="10491741" y="1381885"/>
                    <a:ext cx="541047" cy="607336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2" name="직사각형 31"/>
                  <p:cNvSpPr/>
                  <p:nvPr/>
                </p:nvSpPr>
                <p:spPr>
                  <a:xfrm>
                    <a:off x="10617882" y="1989221"/>
                    <a:ext cx="286564" cy="238805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schemeClr val="bg1"/>
                      </a:solidFill>
                    </a:endParaRPr>
                  </a:p>
                </p:txBody>
              </p:sp>
            </p:grpSp>
            <p:cxnSp>
              <p:nvCxnSpPr>
                <p:cNvPr id="27" name="직선 화살표 연결선 26"/>
                <p:cNvCxnSpPr/>
                <p:nvPr/>
              </p:nvCxnSpPr>
              <p:spPr>
                <a:xfrm>
                  <a:off x="5812543" y="4138390"/>
                  <a:ext cx="0" cy="1219878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직사각형 27"/>
                <p:cNvSpPr/>
                <p:nvPr/>
              </p:nvSpPr>
              <p:spPr>
                <a:xfrm>
                  <a:off x="7289577" y="1065829"/>
                  <a:ext cx="4376055" cy="4892332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9" name="직사각형 28"/>
                <p:cNvSpPr/>
                <p:nvPr/>
              </p:nvSpPr>
              <p:spPr>
                <a:xfrm>
                  <a:off x="5457030" y="3455493"/>
                  <a:ext cx="710553" cy="2071261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30" name="직선 화살표 연결선 29"/>
                <p:cNvCxnSpPr>
                  <a:endCxn id="28" idx="1"/>
                </p:cNvCxnSpPr>
                <p:nvPr/>
              </p:nvCxnSpPr>
              <p:spPr>
                <a:xfrm flipV="1">
                  <a:off x="6167583" y="3511995"/>
                  <a:ext cx="1121994" cy="979128"/>
                </a:xfrm>
                <a:prstGeom prst="straightConnector1">
                  <a:avLst/>
                </a:prstGeom>
                <a:ln w="28575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6" name="Picture 6" descr="stepper motor.png에 대한 이미지 검색결과"/>
              <p:cNvPicPr>
                <a:picLocks noChangeAspect="1" noChangeArrowheads="1"/>
              </p:cNvPicPr>
              <p:nvPr/>
            </p:nvPicPr>
            <p:blipFill rotWithShape="1">
              <a:blip r:embed="rId6" cstate="print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>
                            <a14:foregroundMark x1="75667" y1="29333" x2="81833" y2="3483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558" t="10076" r="6276" b="7328"/>
              <a:stretch/>
            </p:blipFill>
            <p:spPr bwMode="auto">
              <a:xfrm>
                <a:off x="1572861" y="4753118"/>
                <a:ext cx="1531682" cy="15397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4" name="직선 화살표 연결선 3"/>
              <p:cNvCxnSpPr/>
              <p:nvPr/>
            </p:nvCxnSpPr>
            <p:spPr>
              <a:xfrm flipH="1">
                <a:off x="3024552" y="5671818"/>
                <a:ext cx="1525976" cy="32945"/>
              </a:xfrm>
              <a:prstGeom prst="straightConnector1">
                <a:avLst/>
              </a:prstGeom>
              <a:ln w="76200">
                <a:solidFill>
                  <a:srgbClr val="0000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TextBox 37"/>
              <p:cNvSpPr txBox="1"/>
              <p:nvPr/>
            </p:nvSpPr>
            <p:spPr>
              <a:xfrm>
                <a:off x="948145" y="6241667"/>
                <a:ext cx="357181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ln>
                      <a:solidFill>
                        <a:schemeClr val="tx1">
                          <a:alpha val="1000"/>
                        </a:schemeClr>
                      </a:solidFill>
                    </a:ln>
                    <a:latin typeface="1훈새마을운동 R" panose="02020603020101020101" pitchFamily="18" charset="-127"/>
                    <a:ea typeface="1훈새마을운동 R" panose="02020603020101020101" pitchFamily="18" charset="-127"/>
                  </a:rPr>
                  <a:t>① </a:t>
                </a:r>
                <a:r>
                  <a:rPr lang="ko-KR" altLang="en-US" sz="1600" dirty="0" smtClean="0">
                    <a:ln>
                      <a:solidFill>
                        <a:schemeClr val="tx1">
                          <a:alpha val="1000"/>
                        </a:schemeClr>
                      </a:solidFill>
                    </a:ln>
                    <a:latin typeface="1훈새마을운동 R" panose="02020603020101020101" pitchFamily="18" charset="-127"/>
                    <a:ea typeface="1훈새마을운동 R" panose="02020603020101020101" pitchFamily="18" charset="-127"/>
                  </a:rPr>
                  <a:t>모터 제어를 통해 카메라와 제품 위치 설정</a:t>
                </a:r>
                <a:endParaRPr lang="ko-KR" altLang="en-US" sz="1600" dirty="0">
                  <a:ln>
                    <a:solidFill>
                      <a:schemeClr val="tx1">
                        <a:alpha val="1000"/>
                      </a:schemeClr>
                    </a:solidFill>
                  </a:ln>
                  <a:latin typeface="1훈새마을운동 R" panose="02020603020101020101" pitchFamily="18" charset="-127"/>
                  <a:ea typeface="1훈새마을운동 R" panose="02020603020101020101" pitchFamily="18" charset="-127"/>
                </a:endParaRPr>
              </a:p>
            </p:txBody>
          </p:sp>
        </p:grpSp>
        <p:cxnSp>
          <p:nvCxnSpPr>
            <p:cNvPr id="40" name="직선 화살표 연결선 39"/>
            <p:cNvCxnSpPr/>
            <p:nvPr/>
          </p:nvCxnSpPr>
          <p:spPr>
            <a:xfrm flipH="1">
              <a:off x="4550528" y="5592086"/>
              <a:ext cx="747812" cy="447669"/>
            </a:xfrm>
            <a:prstGeom prst="straightConnector1">
              <a:avLst/>
            </a:prstGeom>
            <a:ln w="38100">
              <a:solidFill>
                <a:srgbClr val="0000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화살표 연결선 46"/>
            <p:cNvCxnSpPr/>
            <p:nvPr/>
          </p:nvCxnSpPr>
          <p:spPr>
            <a:xfrm flipH="1" flipV="1">
              <a:off x="4619390" y="4915897"/>
              <a:ext cx="919229" cy="403631"/>
            </a:xfrm>
            <a:prstGeom prst="straightConnector1">
              <a:avLst/>
            </a:prstGeom>
            <a:ln w="38100">
              <a:solidFill>
                <a:srgbClr val="0000F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2833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32399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533823" y="1907890"/>
            <a:ext cx="312435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arenR"/>
            </a:pP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하드웨어</a:t>
            </a:r>
            <a:endParaRPr lang="en-US" altLang="ko-KR" sz="32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pPr marL="457200" indent="-457200">
              <a:buAutoNum type="arabicParenR"/>
            </a:pPr>
            <a:endParaRPr lang="en-US" altLang="ko-KR" sz="32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pPr marL="457200" indent="-457200">
              <a:buAutoNum type="arabicParenR"/>
            </a:pP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통신</a:t>
            </a:r>
            <a:endParaRPr lang="en-US" altLang="ko-KR" sz="32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pPr marL="457200" indent="-457200">
              <a:buAutoNum type="arabicParenR"/>
            </a:pPr>
            <a:endParaRPr lang="en-US" altLang="ko-KR" sz="32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pPr marL="457200" indent="-457200">
              <a:buAutoNum type="arabicParenR"/>
            </a:pP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응용 프로그램</a:t>
            </a:r>
            <a:endParaRPr lang="en-US" altLang="ko-KR" sz="3200" dirty="0" smtClean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pPr marL="457200" indent="-457200">
              <a:buAutoNum type="arabicParenR"/>
            </a:pPr>
            <a:endParaRPr lang="en-US" altLang="ko-KR" sz="32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  <a:p>
            <a:pPr marL="457200" indent="-457200">
              <a:buAutoNum type="arabicParenR"/>
            </a:pPr>
            <a:r>
              <a:rPr lang="ko-KR" altLang="en-US" sz="32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불량 검출</a:t>
            </a:r>
            <a:endParaRPr lang="ko-KR" altLang="en-US" sz="32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1449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8738" y="366222"/>
            <a:ext cx="579005" cy="101566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4</a:t>
            </a:r>
            <a:endParaRPr lang="ko-KR" altLang="en-US" sz="6000" dirty="0">
              <a:ln>
                <a:solidFill>
                  <a:schemeClr val="tx1"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3084" y="489332"/>
            <a:ext cx="56396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작품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상세 설명 </a:t>
            </a:r>
            <a:r>
              <a:rPr lang="en-US" altLang="ko-KR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- </a:t>
            </a:r>
            <a:r>
              <a:rPr lang="ko-KR" altLang="en-US" sz="4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하드웨어</a:t>
            </a:r>
            <a:endParaRPr lang="ko-KR" altLang="en-US" sz="4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584" y="140677"/>
            <a:ext cx="11892359" cy="6597747"/>
          </a:xfrm>
          <a:prstGeom prst="rect">
            <a:avLst/>
          </a:prstGeom>
          <a:noFill/>
          <a:ln w="2540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 descr="stepper motor.png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5667" y1="29333" x2="81833" y2="34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558" t="-7328" r="6276" b="7328"/>
          <a:stretch/>
        </p:blipFill>
        <p:spPr bwMode="auto">
          <a:xfrm>
            <a:off x="7712770" y="4033630"/>
            <a:ext cx="1531682" cy="186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7629661" y="3802798"/>
            <a:ext cx="16979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Motor Driver</a:t>
            </a:r>
            <a:endParaRPr lang="ko-KR" altLang="en-US" sz="2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70263" y="5894538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n>
                  <a:solidFill>
                    <a:schemeClr val="tx1">
                      <a:alpha val="1000"/>
                    </a:schemeClr>
                  </a:solidFill>
                </a:ln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Motor</a:t>
            </a:r>
            <a:endParaRPr lang="ko-KR" altLang="en-US" sz="2400" dirty="0">
              <a:ln>
                <a:solidFill>
                  <a:schemeClr val="tx1">
                    <a:alpha val="1000"/>
                  </a:schemeClr>
                </a:solidFill>
              </a:ln>
              <a:latin typeface="1훈새마을운동 R" panose="02020603020101020101" pitchFamily="18" charset="-127"/>
              <a:ea typeface="1훈새마을운동 R" panose="02020603020101020101" pitchFamily="18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918" y="1348092"/>
            <a:ext cx="4329388" cy="2435281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1755088" y="1223561"/>
            <a:ext cx="4383293" cy="5422459"/>
            <a:chOff x="1351301" y="1258773"/>
            <a:chExt cx="4383293" cy="5422459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829" b="98628" l="1406" r="97791">
                          <a14:foregroundMark x1="1606" y1="2744" x2="94980" y2="96951"/>
                          <a14:foregroundMark x1="1606" y1="98628" x2="97791" y2="1829"/>
                          <a14:foregroundMark x1="29317" y1="9604" x2="55221" y2="41159"/>
                          <a14:foregroundMark x1="11446" y1="3049" x2="78514" y2="13415"/>
                          <a14:foregroundMark x1="29719" y1="18598" x2="34337" y2="25000"/>
                          <a14:foregroundMark x1="94980" y1="31555" x2="93373" y2="46951"/>
                          <a14:foregroundMark x1="26908" y1="94665" x2="94177" y2="91768"/>
                          <a14:foregroundMark x1="33333" y1="95884" x2="44779" y2="97561"/>
                          <a14:backgroundMark x1="93574" y1="2287" x2="94177" y2="41921"/>
                          <a14:backgroundMark x1="88353" y1="2439" x2="97189" y2="6098"/>
                          <a14:backgroundMark x1="89759" y1="7012" x2="97189" y2="1677"/>
                          <a14:backgroundMark x1="85944" y1="4726" x2="95783" y2="8384"/>
                          <a14:backgroundMark x1="96386" y1="8384" x2="94177" y2="0"/>
                          <a14:backgroundMark x1="88554" y1="30640" x2="97791" y2="34451"/>
                          <a14:backgroundMark x1="85542" y1="33689" x2="98795" y2="36280"/>
                          <a14:backgroundMark x1="88755" y1="38872" x2="98795" y2="30945"/>
                          <a14:backgroundMark x1="94980" y1="47561" x2="94779" y2="27439"/>
                          <a14:backgroundMark x1="89357" y1="42530" x2="99799" y2="41159"/>
                          <a14:backgroundMark x1="88755" y1="45732" x2="99799" y2="45274"/>
                          <a14:backgroundMark x1="80723" y1="25915" x2="99197" y2="41311"/>
                        </a14:backgroundRemoval>
                      </a14:imgEffect>
                    </a14:imgLayer>
                  </a14:imgProps>
                </a:ext>
              </a:extLst>
            </a:blip>
            <a:srcRect r="3990"/>
            <a:stretch/>
          </p:blipFill>
          <p:spPr>
            <a:xfrm>
              <a:off x="1351301" y="1258773"/>
              <a:ext cx="3952219" cy="5422459"/>
            </a:xfrm>
            <a:prstGeom prst="rect">
              <a:avLst/>
            </a:prstGeom>
          </p:spPr>
        </p:pic>
        <p:sp>
          <p:nvSpPr>
            <p:cNvPr id="4" name="직사각형 3"/>
            <p:cNvSpPr/>
            <p:nvPr/>
          </p:nvSpPr>
          <p:spPr>
            <a:xfrm>
              <a:off x="4820194" y="1381885"/>
              <a:ext cx="914400" cy="20576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9" name="직선 화살표 연결선 8"/>
          <p:cNvCxnSpPr/>
          <p:nvPr/>
        </p:nvCxnSpPr>
        <p:spPr>
          <a:xfrm>
            <a:off x="4798627" y="5251269"/>
            <a:ext cx="2638697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>
            <a:off x="3389280" y="3765849"/>
            <a:ext cx="1308974" cy="155166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 flipV="1">
            <a:off x="3972227" y="5105406"/>
            <a:ext cx="784845" cy="584194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9068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3364</TotalTime>
  <Words>464</Words>
  <Application>Microsoft Office PowerPoint</Application>
  <PresentationFormat>와이드스크린</PresentationFormat>
  <Paragraphs>138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6" baseType="lpstr">
      <vt:lpstr>1훈새마을운동 R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yoonchul</dc:creator>
  <cp:lastModifiedBy>Windows 사용자</cp:lastModifiedBy>
  <cp:revision>190</cp:revision>
  <dcterms:created xsi:type="dcterms:W3CDTF">2017-03-21T12:44:40Z</dcterms:created>
  <dcterms:modified xsi:type="dcterms:W3CDTF">2017-09-26T14:20:47Z</dcterms:modified>
</cp:coreProperties>
</file>

<file path=docProps/thumbnail.jpeg>
</file>